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1" r:id="rId1"/>
  </p:sldMasterIdLst>
  <p:notesMasterIdLst>
    <p:notesMasterId r:id="rId26"/>
  </p:notesMasterIdLst>
  <p:sldIdLst>
    <p:sldId id="256" r:id="rId2"/>
    <p:sldId id="275" r:id="rId3"/>
    <p:sldId id="280" r:id="rId4"/>
    <p:sldId id="277" r:id="rId5"/>
    <p:sldId id="279" r:id="rId6"/>
    <p:sldId id="278" r:id="rId7"/>
    <p:sldId id="284" r:id="rId8"/>
    <p:sldId id="271" r:id="rId9"/>
    <p:sldId id="263" r:id="rId10"/>
    <p:sldId id="282" r:id="rId11"/>
    <p:sldId id="281" r:id="rId12"/>
    <p:sldId id="283" r:id="rId13"/>
    <p:sldId id="273" r:id="rId14"/>
    <p:sldId id="285" r:id="rId15"/>
    <p:sldId id="286" r:id="rId16"/>
    <p:sldId id="287" r:id="rId17"/>
    <p:sldId id="274" r:id="rId18"/>
    <p:sldId id="288" r:id="rId19"/>
    <p:sldId id="272" r:id="rId20"/>
    <p:sldId id="258" r:id="rId21"/>
    <p:sldId id="266" r:id="rId22"/>
    <p:sldId id="265" r:id="rId23"/>
    <p:sldId id="267" r:id="rId24"/>
    <p:sldId id="26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81"/>
  </p:normalViewPr>
  <p:slideViewPr>
    <p:cSldViewPr snapToGrid="0" snapToObjects="1">
      <p:cViewPr varScale="1">
        <p:scale>
          <a:sx n="90" d="100"/>
          <a:sy n="90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E5AF3-97AD-194E-911B-2BE4B2257C20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2CDFB-4F2D-2C45-B2FE-1A967B088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00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Used beautiful soup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2CDFB-4F2D-2C45-B2FE-1A967B088B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1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Kmeans</a:t>
            </a:r>
            <a:r>
              <a:rPr lang="en-US" dirty="0"/>
              <a:t> on TFIDF. TFIDF takes into account how many times any word is said, negates words that are repetitive and over-said.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2CDFB-4F2D-2C45-B2FE-1A967B088B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039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 clusters! That is good to know.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2CDFB-4F2D-2C45-B2FE-1A967B088B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299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Latent </a:t>
            </a:r>
            <a:r>
              <a:rPr lang="en-US" dirty="0" err="1"/>
              <a:t>Dirichlet</a:t>
            </a:r>
            <a:r>
              <a:rPr lang="en-US" dirty="0"/>
              <a:t> Allocation, which is an algorithm that takes in documents (jokes) and groups them into topics</a:t>
            </a:r>
          </a:p>
          <a:p>
            <a:endParaRPr lang="en-US" dirty="0"/>
          </a:p>
          <a:p>
            <a:r>
              <a:rPr lang="en-US" dirty="0"/>
              <a:t>Used KNN value to motivate my LDA topic choices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2CDFB-4F2D-2C45-B2FE-1A967B088B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635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255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329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02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325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395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614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940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975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354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702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4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3/9/18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9526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1E81C30-3ADB-8044-A3C9-A17E69F040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16200000">
            <a:off x="-3744119" y="5000625"/>
            <a:ext cx="9144000" cy="1655762"/>
          </a:xfrm>
        </p:spPr>
        <p:txBody>
          <a:bodyPr/>
          <a:lstStyle/>
          <a:p>
            <a:r>
              <a:rPr lang="en-US" dirty="0"/>
              <a:t>Kaitlin </a:t>
            </a:r>
            <a:r>
              <a:rPr lang="en-US" dirty="0" err="1"/>
              <a:t>Puryear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2FAE7B5-DDB4-3542-9AEF-A279526D44CC}"/>
              </a:ext>
            </a:extLst>
          </p:cNvPr>
          <p:cNvSpPr txBox="1">
            <a:spLocks/>
          </p:cNvSpPr>
          <p:nvPr/>
        </p:nvSpPr>
        <p:spPr>
          <a:xfrm>
            <a:off x="545326" y="47496"/>
            <a:ext cx="11149515" cy="1962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b="1" dirty="0">
                <a:ln/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What’s so funny?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A2AAC0A-6E24-094A-B9F3-4A7DB26F6340}"/>
              </a:ext>
            </a:extLst>
          </p:cNvPr>
          <p:cNvSpPr txBox="1">
            <a:spLocks/>
          </p:cNvSpPr>
          <p:nvPr/>
        </p:nvSpPr>
        <p:spPr>
          <a:xfrm>
            <a:off x="2166976" y="1457295"/>
            <a:ext cx="7906214" cy="198402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i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thelas" panose="02000503000000020003" pitchFamily="2" charset="77"/>
              </a:rPr>
              <a:t>Investigating joke patterns and predicting humor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5D50D2-BCC0-3248-AD77-97B27EC48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936" y="3597201"/>
            <a:ext cx="9664740" cy="299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465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B7398-092E-7E4E-AA59-C9E7DE439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17" y="1060257"/>
            <a:ext cx="3496063" cy="2116952"/>
          </a:xfrm>
        </p:spPr>
        <p:txBody>
          <a:bodyPr>
            <a:normAutofit/>
          </a:bodyPr>
          <a:lstStyle/>
          <a:p>
            <a:r>
              <a:rPr lang="en-US" sz="3200" dirty="0"/>
              <a:t>“</a:t>
            </a:r>
            <a:r>
              <a:rPr lang="en-US" sz="3200" dirty="0">
                <a:latin typeface="Athelas" panose="02000503000000020003" pitchFamily="2" charset="77"/>
              </a:rPr>
              <a:t>How many does it take to screw in a lightbulb…”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C0AEB1-3180-A34F-984D-14C1EC8C31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65" r="921"/>
          <a:stretch/>
        </p:blipFill>
        <p:spPr>
          <a:xfrm>
            <a:off x="150386" y="2910468"/>
            <a:ext cx="7529813" cy="3762847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4DB56E49-99A3-674C-9D4D-AEC475BEE2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2" t="10806" r="448" b="1388"/>
          <a:stretch/>
        </p:blipFill>
        <p:spPr>
          <a:xfrm>
            <a:off x="8192303" y="175793"/>
            <a:ext cx="3812796" cy="190333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391560E-17FE-614A-B14E-C3EB67A62252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Literals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B77DCA-2DC4-094F-92D0-2C6E1FF45273}"/>
              </a:ext>
            </a:extLst>
          </p:cNvPr>
          <p:cNvCxnSpPr>
            <a:cxnSpLocks/>
          </p:cNvCxnSpPr>
          <p:nvPr/>
        </p:nvCxnSpPr>
        <p:spPr>
          <a:xfrm>
            <a:off x="7680199" y="4635191"/>
            <a:ext cx="45898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3325184D-4C2D-964F-BB53-4F4A49C94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8749" y="2910468"/>
            <a:ext cx="3816350" cy="236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148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C0AEB1-3180-A34F-984D-14C1EC8C31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65" r="921"/>
          <a:stretch/>
        </p:blipFill>
        <p:spPr>
          <a:xfrm>
            <a:off x="150386" y="4670771"/>
            <a:ext cx="4007277" cy="2002543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4DB56E49-99A3-674C-9D4D-AEC475BEE2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2" t="10806" r="448" b="1388"/>
          <a:stretch/>
        </p:blipFill>
        <p:spPr>
          <a:xfrm>
            <a:off x="4085798" y="161504"/>
            <a:ext cx="7919302" cy="395329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1A26E70-88B3-204C-967D-20810392F9B6}"/>
              </a:ext>
            </a:extLst>
          </p:cNvPr>
          <p:cNvSpPr txBox="1">
            <a:spLocks/>
          </p:cNvSpPr>
          <p:nvPr/>
        </p:nvSpPr>
        <p:spPr>
          <a:xfrm>
            <a:off x="8563050" y="3723616"/>
            <a:ext cx="3496063" cy="2116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200" dirty="0">
                <a:latin typeface="Athelas" panose="02000503000000020003" pitchFamily="2" charset="77"/>
              </a:rPr>
              <a:t>“I’ve got some good news, and some bad news…”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391560E-17FE-614A-B14E-C3EB67A62252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Literals</a:t>
            </a:r>
          </a:p>
        </p:txBody>
      </p:sp>
    </p:spTree>
    <p:extLst>
      <p:ext uri="{BB962C8B-B14F-4D97-AF65-F5344CB8AC3E}">
        <p14:creationId xmlns:p14="http://schemas.microsoft.com/office/powerpoint/2010/main" val="4075945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C0AEB1-3180-A34F-984D-14C1EC8C31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65" r="921"/>
          <a:stretch/>
        </p:blipFill>
        <p:spPr>
          <a:xfrm>
            <a:off x="150386" y="4670771"/>
            <a:ext cx="4007277" cy="2002543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4DB56E49-99A3-674C-9D4D-AEC475BEE2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2" t="10806" r="448" b="1388"/>
          <a:stretch/>
        </p:blipFill>
        <p:spPr>
          <a:xfrm>
            <a:off x="4085798" y="161504"/>
            <a:ext cx="7919302" cy="395329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1A26E70-88B3-204C-967D-20810392F9B6}"/>
              </a:ext>
            </a:extLst>
          </p:cNvPr>
          <p:cNvSpPr txBox="1">
            <a:spLocks/>
          </p:cNvSpPr>
          <p:nvPr/>
        </p:nvSpPr>
        <p:spPr>
          <a:xfrm>
            <a:off x="8563050" y="3723616"/>
            <a:ext cx="3496063" cy="2116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200" dirty="0">
                <a:latin typeface="Athelas" panose="02000503000000020003" pitchFamily="2" charset="77"/>
              </a:rPr>
              <a:t>“I’ve got some good news, and some bad news…”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391560E-17FE-614A-B14E-C3EB67A62252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Literals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F6EB92-FD3F-6946-B0CC-FD354D4876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386" y="2061293"/>
            <a:ext cx="38100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43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0B3C35-C45C-B24D-B7C2-1DBC32CDEF2E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Jokes about…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A99215-2E13-C749-A190-2431A62CE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42" t="7177" b="1200"/>
          <a:stretch/>
        </p:blipFill>
        <p:spPr>
          <a:xfrm>
            <a:off x="157667" y="3669221"/>
            <a:ext cx="6081286" cy="3004927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7B8F4B4-3776-254E-9F88-B0018AF67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86" y="2263693"/>
            <a:ext cx="3496063" cy="2116952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thelas" panose="02000503000000020003" pitchFamily="2" charset="77"/>
              </a:rPr>
              <a:t>Married life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E7606B9-829F-204A-9F0B-2FC52B677C54}"/>
              </a:ext>
            </a:extLst>
          </p:cNvPr>
          <p:cNvSpPr txBox="1">
            <a:spLocks/>
          </p:cNvSpPr>
          <p:nvPr/>
        </p:nvSpPr>
        <p:spPr>
          <a:xfrm>
            <a:off x="9520121" y="2473712"/>
            <a:ext cx="3496063" cy="2116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thelas" panose="02000503000000020003" pitchFamily="2" charset="77"/>
              </a:rPr>
              <a:t>Family Drama</a:t>
            </a:r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98A5E1E6-C128-354A-B1FB-B3C29C3469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8" t="7897" r="676" b="1981"/>
          <a:stretch/>
        </p:blipFill>
        <p:spPr>
          <a:xfrm>
            <a:off x="6053325" y="250218"/>
            <a:ext cx="5972502" cy="292787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BEB89E-37E5-8A40-8F96-2DEE01E90FAC}"/>
              </a:ext>
            </a:extLst>
          </p:cNvPr>
          <p:cNvCxnSpPr/>
          <p:nvPr/>
        </p:nvCxnSpPr>
        <p:spPr>
          <a:xfrm>
            <a:off x="0" y="2118732"/>
            <a:ext cx="6133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5C0C51-22F5-934A-87E2-CA2E94771209}"/>
              </a:ext>
            </a:extLst>
          </p:cNvPr>
          <p:cNvCxnSpPr/>
          <p:nvPr/>
        </p:nvCxnSpPr>
        <p:spPr>
          <a:xfrm>
            <a:off x="6136887" y="4635191"/>
            <a:ext cx="6133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680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6111E6-210F-2C4F-9A81-33E5C8BEA6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9" t="6158" r="6133" b="9780"/>
          <a:stretch/>
        </p:blipFill>
        <p:spPr>
          <a:xfrm>
            <a:off x="3843343" y="1385890"/>
            <a:ext cx="8086726" cy="515778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B45A59E-D1C1-6A42-B6A8-F9D11EC71108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Joke Recommending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DA5D2E5-705E-AF46-BD02-7B8E26440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533" y="1579042"/>
            <a:ext cx="3531105" cy="4351338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Athelas" panose="02000503000000020003" pitchFamily="2" charset="77"/>
              </a:rPr>
              <a:t>Scikit</a:t>
            </a:r>
            <a:r>
              <a:rPr lang="en-US" b="1" dirty="0">
                <a:latin typeface="Athelas" panose="02000503000000020003" pitchFamily="2" charset="77"/>
              </a:rPr>
              <a:t>-Surprise package</a:t>
            </a:r>
          </a:p>
          <a:p>
            <a:endParaRPr lang="en-US" b="1" dirty="0">
              <a:latin typeface="Athelas" panose="02000503000000020003" pitchFamily="2" charset="77"/>
            </a:endParaRPr>
          </a:p>
          <a:p>
            <a:r>
              <a:rPr lang="en-US" b="1" dirty="0">
                <a:latin typeface="Athelas" panose="02000503000000020003" pitchFamily="2" charset="77"/>
              </a:rPr>
              <a:t>SVD and KNN algorithms (KNN)</a:t>
            </a:r>
          </a:p>
          <a:p>
            <a:pPr lvl="1"/>
            <a:r>
              <a:rPr lang="en-US" b="1" dirty="0">
                <a:latin typeface="Athelas" panose="02000503000000020003" pitchFamily="2" charset="77"/>
              </a:rPr>
              <a:t>RMSE = 1.2 </a:t>
            </a:r>
          </a:p>
          <a:p>
            <a:pPr lvl="1"/>
            <a:endParaRPr lang="en-US" b="1" dirty="0">
              <a:latin typeface="Athelas" panose="02000503000000020003" pitchFamily="2" charset="77"/>
            </a:endParaRPr>
          </a:p>
          <a:p>
            <a:r>
              <a:rPr lang="en-US" b="1" dirty="0">
                <a:latin typeface="Athelas" panose="02000503000000020003" pitchFamily="2" charset="77"/>
              </a:rPr>
              <a:t>Collaborative Filtering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829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9A1E6-1B57-5B4F-BD1C-605799284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commender.mov">
            <a:hlinkClick r:id="" action="ppaction://media"/>
            <a:extLst>
              <a:ext uri="{FF2B5EF4-FFF2-40B4-BE49-F238E27FC236}">
                <a16:creationId xmlns:a16="http://schemas.microsoft.com/office/drawing/2014/main" id="{E583317C-FDA1-2544-9E09-76D51FF9299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8651" y="2462"/>
            <a:ext cx="10969859" cy="6855538"/>
          </a:xfrm>
        </p:spPr>
      </p:pic>
    </p:spTree>
    <p:extLst>
      <p:ext uri="{BB962C8B-B14F-4D97-AF65-F5344CB8AC3E}">
        <p14:creationId xmlns:p14="http://schemas.microsoft.com/office/powerpoint/2010/main" val="411942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B45A59E-D1C1-6A42-B6A8-F9D11EC71108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Conclusions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DA5D2E5-705E-AF46-BD02-7B8E26440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270" y="1579042"/>
            <a:ext cx="7074401" cy="4351338"/>
          </a:xfrm>
        </p:spPr>
        <p:txBody>
          <a:bodyPr>
            <a:normAutofit/>
          </a:bodyPr>
          <a:lstStyle/>
          <a:p>
            <a:r>
              <a:rPr lang="en-US" b="1" dirty="0">
                <a:latin typeface="Athelas" panose="02000503000000020003" pitchFamily="2" charset="77"/>
              </a:rPr>
              <a:t>Jokes can be classified into 11 distinct categories based on topic</a:t>
            </a:r>
          </a:p>
          <a:p>
            <a:endParaRPr lang="en-US" b="1" dirty="0">
              <a:latin typeface="Athelas" panose="02000503000000020003" pitchFamily="2" charset="77"/>
            </a:endParaRPr>
          </a:p>
          <a:p>
            <a:r>
              <a:rPr lang="en-US" b="1" dirty="0">
                <a:latin typeface="Athelas" panose="02000503000000020003" pitchFamily="2" charset="77"/>
              </a:rPr>
              <a:t>Joke recommender can predict a good joke for any user</a:t>
            </a:r>
          </a:p>
          <a:p>
            <a:endParaRPr lang="en-US" b="1" dirty="0">
              <a:latin typeface="Athelas" panose="02000503000000020003" pitchFamily="2" charset="77"/>
            </a:endParaRPr>
          </a:p>
          <a:p>
            <a:r>
              <a:rPr lang="en-US" b="1" dirty="0">
                <a:latin typeface="Athelas" panose="02000503000000020003" pitchFamily="2" charset="77"/>
              </a:rPr>
              <a:t>Marketing teams can use this to make their advertising campaigns more friendly and relatable</a:t>
            </a:r>
          </a:p>
          <a:p>
            <a:pPr marL="0" indent="0">
              <a:buNone/>
            </a:pPr>
            <a:endParaRPr lang="en-US" b="1" dirty="0">
              <a:latin typeface="Athelas" panose="02000503000000020003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C23781-BBA8-054A-9243-B5B4F6251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200" y="1155180"/>
            <a:ext cx="3810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938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5D01CD5-92B9-4D83-91D4-5B5EA88AF53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42816"/>
            <a:ext cx="12192000" cy="26151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536F86A-BCF8-6640-88BC-9C685C7A2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129" y="400050"/>
            <a:ext cx="11289174" cy="3499644"/>
          </a:xfr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586EB864-8A0C-F04F-B686-71323111888D}"/>
              </a:ext>
            </a:extLst>
          </p:cNvPr>
          <p:cNvSpPr txBox="1">
            <a:spLocks/>
          </p:cNvSpPr>
          <p:nvPr/>
        </p:nvSpPr>
        <p:spPr>
          <a:xfrm>
            <a:off x="584788" y="4699041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437212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5D01CD5-92B9-4D83-91D4-5B5EA88AF53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42816"/>
            <a:ext cx="12192000" cy="26151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536F86A-BCF8-6640-88BC-9C685C7A2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129" y="400050"/>
            <a:ext cx="11289174" cy="3499644"/>
          </a:xfr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586EB864-8A0C-F04F-B686-71323111888D}"/>
              </a:ext>
            </a:extLst>
          </p:cNvPr>
          <p:cNvSpPr txBox="1">
            <a:spLocks/>
          </p:cNvSpPr>
          <p:nvPr/>
        </p:nvSpPr>
        <p:spPr>
          <a:xfrm>
            <a:off x="584788" y="4699041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Extra Slides…</a:t>
            </a:r>
          </a:p>
        </p:txBody>
      </p:sp>
    </p:spTree>
    <p:extLst>
      <p:ext uri="{BB962C8B-B14F-4D97-AF65-F5344CB8AC3E}">
        <p14:creationId xmlns:p14="http://schemas.microsoft.com/office/powerpoint/2010/main" val="1139818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0B3C35-C45C-B24D-B7C2-1DBC32CDEF2E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Jokes about…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7B8F4B4-3776-254E-9F88-B0018AF67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86" y="1951462"/>
            <a:ext cx="3496063" cy="2116952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thelas" panose="02000503000000020003" pitchFamily="2" charset="77"/>
              </a:rPr>
              <a:t>Non-US Nationalities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E7606B9-829F-204A-9F0B-2FC52B677C54}"/>
              </a:ext>
            </a:extLst>
          </p:cNvPr>
          <p:cNvSpPr txBox="1">
            <a:spLocks/>
          </p:cNvSpPr>
          <p:nvPr/>
        </p:nvSpPr>
        <p:spPr>
          <a:xfrm>
            <a:off x="8095925" y="2763567"/>
            <a:ext cx="4068041" cy="2116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200" dirty="0">
                <a:latin typeface="Athelas" panose="02000503000000020003" pitchFamily="2" charset="77"/>
              </a:rPr>
              <a:t>Exclamations, nonsense words and words out-of-context</a:t>
            </a:r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73E5B2FD-4F4E-9640-8A75-1C76A388CF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88" t="1935" r="784" b="2135"/>
          <a:stretch/>
        </p:blipFill>
        <p:spPr>
          <a:xfrm>
            <a:off x="150386" y="3754546"/>
            <a:ext cx="5804365" cy="2846548"/>
          </a:xfr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162FE40-5BA8-AA41-A73A-5EC468C4C6D1}"/>
              </a:ext>
            </a:extLst>
          </p:cNvPr>
          <p:cNvCxnSpPr/>
          <p:nvPr/>
        </p:nvCxnSpPr>
        <p:spPr>
          <a:xfrm>
            <a:off x="0" y="2118732"/>
            <a:ext cx="6133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5647891-E329-C54D-BB2D-82B57CA3BE61}"/>
              </a:ext>
            </a:extLst>
          </p:cNvPr>
          <p:cNvCxnSpPr/>
          <p:nvPr/>
        </p:nvCxnSpPr>
        <p:spPr>
          <a:xfrm>
            <a:off x="6069981" y="4635191"/>
            <a:ext cx="6133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411835F3-861A-9D42-B093-24F6298F4F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3" t="9038" r="890" b="1782"/>
          <a:stretch/>
        </p:blipFill>
        <p:spPr>
          <a:xfrm>
            <a:off x="6142899" y="168162"/>
            <a:ext cx="5838931" cy="289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789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8AE3D2-4C0E-B14E-8980-2941FE22C4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2076"/>
          <a:stretch/>
        </p:blipFill>
        <p:spPr>
          <a:xfrm>
            <a:off x="6982757" y="365126"/>
            <a:ext cx="4928255" cy="33782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73D0A-2F32-A545-9028-3B451AA09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44557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What makes people laugh?</a:t>
            </a:r>
          </a:p>
          <a:p>
            <a:endParaRPr lang="en-US" dirty="0">
              <a:latin typeface="Athelas" panose="02000503000000020003" pitchFamily="2" charset="77"/>
            </a:endParaRPr>
          </a:p>
          <a:p>
            <a:r>
              <a:rPr lang="en-US" dirty="0">
                <a:latin typeface="Athelas" panose="02000503000000020003" pitchFamily="2" charset="77"/>
              </a:rPr>
              <a:t>“Sense of humor” means different things to different people</a:t>
            </a:r>
          </a:p>
          <a:p>
            <a:pPr lvl="1"/>
            <a:r>
              <a:rPr lang="en-US" sz="2800" dirty="0">
                <a:latin typeface="Athelas" panose="02000503000000020003" pitchFamily="2" charset="77"/>
              </a:rPr>
              <a:t>What are the types of humor?</a:t>
            </a:r>
          </a:p>
          <a:p>
            <a:pPr lvl="1"/>
            <a:endParaRPr lang="en-US" sz="2800" dirty="0">
              <a:latin typeface="Athelas" panose="02000503000000020003" pitchFamily="2" charset="77"/>
            </a:endParaRPr>
          </a:p>
          <a:p>
            <a:r>
              <a:rPr lang="en-US" dirty="0">
                <a:latin typeface="Athelas" panose="02000503000000020003" pitchFamily="2" charset="77"/>
              </a:rPr>
              <a:t>Is there a pattern to the construction of jokes?</a:t>
            </a:r>
          </a:p>
          <a:p>
            <a:endParaRPr lang="en-US"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FA7E23C-849B-094C-93F5-0A65047659D5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2022956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051AB99-76CD-5B4B-A7B1-E0C17B4F6B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" t="7745" r="1230" b="2180"/>
          <a:stretch/>
        </p:blipFill>
        <p:spPr>
          <a:xfrm>
            <a:off x="5911055" y="171451"/>
            <a:ext cx="6133307" cy="302894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5A7F224-03A1-9948-93BB-47296FE54215}"/>
              </a:ext>
            </a:extLst>
          </p:cNvPr>
          <p:cNvSpPr txBox="1">
            <a:spLocks/>
          </p:cNvSpPr>
          <p:nvPr/>
        </p:nvSpPr>
        <p:spPr>
          <a:xfrm>
            <a:off x="7110413" y="2951957"/>
            <a:ext cx="55840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Children’s imagination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FCAFFC3-588A-774D-909B-1347C75D87D9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Jokes about…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4056321-40F2-064B-9014-61BC3F73F958}"/>
              </a:ext>
            </a:extLst>
          </p:cNvPr>
          <p:cNvCxnSpPr/>
          <p:nvPr/>
        </p:nvCxnSpPr>
        <p:spPr>
          <a:xfrm>
            <a:off x="0" y="2118732"/>
            <a:ext cx="6133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3FD5F0-8B0B-C046-9F30-11969870489C}"/>
              </a:ext>
            </a:extLst>
          </p:cNvPr>
          <p:cNvCxnSpPr/>
          <p:nvPr/>
        </p:nvCxnSpPr>
        <p:spPr>
          <a:xfrm>
            <a:off x="6069981" y="4635191"/>
            <a:ext cx="6133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9">
            <a:extLst>
              <a:ext uri="{FF2B5EF4-FFF2-40B4-BE49-F238E27FC236}">
                <a16:creationId xmlns:a16="http://schemas.microsoft.com/office/drawing/2014/main" id="{E1D181E9-965C-DC4F-B254-4E7B39C8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780398B-8A71-F048-9C50-2B6448A76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327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0C132-C108-2B4F-8707-C10C51985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Exclamations and out-of-context words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627B58-102F-0C44-80B8-136F731692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2700" y="2070894"/>
            <a:ext cx="7086600" cy="3860800"/>
          </a:xfrm>
        </p:spPr>
      </p:pic>
    </p:spTree>
    <p:extLst>
      <p:ext uri="{BB962C8B-B14F-4D97-AF65-F5344CB8AC3E}">
        <p14:creationId xmlns:p14="http://schemas.microsoft.com/office/powerpoint/2010/main" val="10450977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ACCCE-F4D8-FC40-A8B5-8B7ED77FA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Jokes </a:t>
            </a:r>
            <a:r>
              <a:rPr lang="en-US" dirty="0" err="1"/>
              <a:t>abt</a:t>
            </a:r>
            <a:r>
              <a:rPr lang="en-US" dirty="0"/>
              <a:t> religion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E28132-FC8C-1F44-B6EE-36600E69EF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6350" y="2102644"/>
            <a:ext cx="7099300" cy="3797300"/>
          </a:xfrm>
        </p:spPr>
      </p:pic>
    </p:spTree>
    <p:extLst>
      <p:ext uri="{BB962C8B-B14F-4D97-AF65-F5344CB8AC3E}">
        <p14:creationId xmlns:p14="http://schemas.microsoft.com/office/powerpoint/2010/main" val="39463627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57441-28CD-2240-8673-F2DD969F4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Jokes about </a:t>
            </a:r>
            <a:r>
              <a:rPr lang="en-US" dirty="0" err="1"/>
              <a:t>infedelity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647629-DFBF-BA40-AD35-C419440394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1750" y="2039144"/>
            <a:ext cx="7048500" cy="3924300"/>
          </a:xfrm>
        </p:spPr>
      </p:pic>
    </p:spTree>
    <p:extLst>
      <p:ext uri="{BB962C8B-B14F-4D97-AF65-F5344CB8AC3E}">
        <p14:creationId xmlns:p14="http://schemas.microsoft.com/office/powerpoint/2010/main" val="13654413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75C65-6336-CF42-BDDE-DE5225987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Jokes about education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19593A-68AF-3C49-8E50-7EC4518CF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5400" y="2077244"/>
            <a:ext cx="7061200" cy="3848100"/>
          </a:xfrm>
        </p:spPr>
      </p:pic>
    </p:spTree>
    <p:extLst>
      <p:ext uri="{BB962C8B-B14F-4D97-AF65-F5344CB8AC3E}">
        <p14:creationId xmlns:p14="http://schemas.microsoft.com/office/powerpoint/2010/main" val="804084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73D0A-2F32-A545-9028-3B451AA09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44557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Business Uses</a:t>
            </a:r>
          </a:p>
          <a:p>
            <a:pPr marL="0" indent="0">
              <a:buNone/>
            </a:pPr>
            <a:endParaRPr lang="en-US" sz="3600" b="1" dirty="0">
              <a:solidFill>
                <a:schemeClr val="accent6">
                  <a:lumMod val="60000"/>
                  <a:lumOff val="40000"/>
                </a:schemeClr>
              </a:solidFill>
              <a:latin typeface="Athelas" panose="02000503000000020003" pitchFamily="2" charset="77"/>
            </a:endParaRPr>
          </a:p>
          <a:p>
            <a:r>
              <a:rPr lang="en-US" b="1" dirty="0">
                <a:latin typeface="Athelas" panose="02000503000000020003" pitchFamily="2" charset="77"/>
              </a:rPr>
              <a:t>Injecting humor into AI applications such as Siri or Alexa</a:t>
            </a:r>
          </a:p>
          <a:p>
            <a:endParaRPr lang="en-US" b="1" dirty="0">
              <a:latin typeface="Athelas" panose="02000503000000020003" pitchFamily="2" charset="77"/>
            </a:endParaRPr>
          </a:p>
          <a:p>
            <a:r>
              <a:rPr lang="en-US" b="1" dirty="0">
                <a:latin typeface="Athelas" panose="02000503000000020003" pitchFamily="2" charset="77"/>
              </a:rPr>
              <a:t> Marketing Campaigns</a:t>
            </a:r>
          </a:p>
          <a:p>
            <a:pPr lvl="1"/>
            <a:r>
              <a:rPr lang="en-US" sz="2800" b="1" dirty="0">
                <a:latin typeface="Athelas" panose="02000503000000020003" pitchFamily="2" charset="77"/>
              </a:rPr>
              <a:t>Developing customer humor demographics</a:t>
            </a:r>
          </a:p>
          <a:p>
            <a:endParaRPr lang="en-US" dirty="0">
              <a:latin typeface="Athelas" panose="02000503000000020003" pitchFamily="2" charset="77"/>
            </a:endParaRPr>
          </a:p>
          <a:p>
            <a:endParaRPr lang="en-US"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FA7E23C-849B-094C-93F5-0A65047659D5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Motivation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CA16746-2153-F142-B123-1922929B4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4657" y="200018"/>
            <a:ext cx="3654380" cy="648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82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85FC7FB-EF5B-E14B-B10C-4065BB3D5F5C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Data Acquisition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0C8E44E-36C9-CC4B-AA44-AE699B16DC2C}"/>
              </a:ext>
            </a:extLst>
          </p:cNvPr>
          <p:cNvSpPr txBox="1">
            <a:spLocks/>
          </p:cNvSpPr>
          <p:nvPr/>
        </p:nvSpPr>
        <p:spPr>
          <a:xfrm>
            <a:off x="5243513" y="1312710"/>
            <a:ext cx="661511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thelas" panose="02000503000000020003" pitchFamily="2" charset="77"/>
              </a:rPr>
              <a:t>Raw data:</a:t>
            </a:r>
          </a:p>
          <a:p>
            <a:pPr lvl="1"/>
            <a:r>
              <a:rPr lang="en-US" b="1" dirty="0">
                <a:latin typeface="Athelas" panose="02000503000000020003" pitchFamily="2" charset="77"/>
              </a:rPr>
              <a:t>Csv file </a:t>
            </a:r>
          </a:p>
          <a:p>
            <a:pPr lvl="2"/>
            <a:r>
              <a:rPr lang="en-US" sz="2400" b="1" dirty="0">
                <a:latin typeface="Athelas" panose="02000503000000020003" pitchFamily="2" charset="77"/>
              </a:rPr>
              <a:t>Columns = 100 numbered jokes</a:t>
            </a:r>
          </a:p>
          <a:p>
            <a:pPr lvl="2"/>
            <a:r>
              <a:rPr lang="en-US" sz="2400" b="1" dirty="0">
                <a:latin typeface="Athelas" panose="02000503000000020003" pitchFamily="2" charset="77"/>
              </a:rPr>
              <a:t>Rows = joke ratings, rated by 24988</a:t>
            </a:r>
            <a:r>
              <a:rPr lang="en-US" sz="2400" dirty="0"/>
              <a:t> </a:t>
            </a:r>
            <a:r>
              <a:rPr lang="en-US" sz="2400" b="1" dirty="0">
                <a:latin typeface="Athelas" panose="02000503000000020003" pitchFamily="2" charset="77"/>
              </a:rPr>
              <a:t>people</a:t>
            </a:r>
          </a:p>
          <a:p>
            <a:pPr lvl="1"/>
            <a:endParaRPr lang="en-US" b="1" dirty="0">
              <a:latin typeface="Athelas" panose="02000503000000020003" pitchFamily="2" charset="77"/>
            </a:endParaRPr>
          </a:p>
          <a:p>
            <a:pPr lvl="1"/>
            <a:r>
              <a:rPr lang="en-US" b="1" dirty="0">
                <a:latin typeface="Athelas" panose="02000503000000020003" pitchFamily="2" charset="77"/>
              </a:rPr>
              <a:t>100 HTML files containing the jokes that correspond to each number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3925AF-0488-5E41-BCBE-CB74E7A0E7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986"/>
          <a:stretch/>
        </p:blipFill>
        <p:spPr>
          <a:xfrm>
            <a:off x="291636" y="1761042"/>
            <a:ext cx="4851864" cy="41841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595FB2-241C-0A49-AFBF-8C56CFB0FD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710" b="9154"/>
          <a:stretch/>
        </p:blipFill>
        <p:spPr>
          <a:xfrm>
            <a:off x="4519651" y="4624639"/>
            <a:ext cx="6921500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313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85FC7FB-EF5B-E14B-B10C-4065BB3D5F5C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Analysis Strategy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0C8E44E-36C9-CC4B-AA44-AE699B16DC2C}"/>
              </a:ext>
            </a:extLst>
          </p:cNvPr>
          <p:cNvSpPr txBox="1">
            <a:spLocks/>
          </p:cNvSpPr>
          <p:nvPr/>
        </p:nvSpPr>
        <p:spPr>
          <a:xfrm>
            <a:off x="1117677" y="1598462"/>
            <a:ext cx="458129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Text Analysis</a:t>
            </a:r>
          </a:p>
          <a:p>
            <a:pPr lvl="1"/>
            <a:r>
              <a:rPr lang="en-US" b="1" dirty="0">
                <a:latin typeface="Athelas" panose="02000503000000020003" pitchFamily="2" charset="77"/>
              </a:rPr>
              <a:t>K-Means Clustering</a:t>
            </a:r>
          </a:p>
          <a:p>
            <a:pPr lvl="1"/>
            <a:r>
              <a:rPr lang="en-US" b="1" dirty="0">
                <a:latin typeface="Athelas" panose="02000503000000020003" pitchFamily="2" charset="77"/>
              </a:rPr>
              <a:t>LDA Topic Modeling</a:t>
            </a:r>
          </a:p>
          <a:p>
            <a:pPr lvl="1"/>
            <a:r>
              <a:rPr lang="en-US" b="1" dirty="0" err="1">
                <a:latin typeface="Athelas" panose="02000503000000020003" pitchFamily="2" charset="77"/>
              </a:rPr>
              <a:t>Gensim</a:t>
            </a:r>
            <a:r>
              <a:rPr lang="en-US" b="1" dirty="0">
                <a:latin typeface="Athelas" panose="02000503000000020003" pitchFamily="2" charset="77"/>
              </a:rPr>
              <a:t> similarity analysis</a:t>
            </a:r>
          </a:p>
          <a:p>
            <a:pPr marL="457200" lvl="1" indent="0">
              <a:buNone/>
            </a:pPr>
            <a:endParaRPr lang="en-US" b="1" dirty="0">
              <a:latin typeface="Athelas" panose="02000503000000020003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1BD8EC-3A24-0B47-B21E-17CDC0B72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938" y="4086226"/>
            <a:ext cx="8181539" cy="240332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486C6C5-6640-A942-819E-9122C9DD1656}"/>
              </a:ext>
            </a:extLst>
          </p:cNvPr>
          <p:cNvSpPr txBox="1">
            <a:spLocks/>
          </p:cNvSpPr>
          <p:nvPr/>
        </p:nvSpPr>
        <p:spPr>
          <a:xfrm>
            <a:off x="6080444" y="1598462"/>
            <a:ext cx="458129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Ratings Analysis</a:t>
            </a:r>
          </a:p>
          <a:p>
            <a:pPr lvl="1"/>
            <a:r>
              <a:rPr lang="en-US" b="1" dirty="0">
                <a:latin typeface="Athelas" panose="02000503000000020003" pitchFamily="2" charset="77"/>
              </a:rPr>
              <a:t>Joke Recommender </a:t>
            </a:r>
          </a:p>
          <a:p>
            <a:pPr lvl="1"/>
            <a:r>
              <a:rPr lang="en-US" b="1" dirty="0">
                <a:latin typeface="Athelas" panose="02000503000000020003" pitchFamily="2" charset="77"/>
              </a:rPr>
              <a:t>Modeled with </a:t>
            </a:r>
            <a:r>
              <a:rPr lang="en-US" b="1" dirty="0" err="1">
                <a:latin typeface="Athelas" panose="02000503000000020003" pitchFamily="2" charset="77"/>
              </a:rPr>
              <a:t>Scikit</a:t>
            </a:r>
            <a:r>
              <a:rPr lang="en-US" b="1" dirty="0">
                <a:latin typeface="Athelas" panose="02000503000000020003" pitchFamily="2" charset="77"/>
              </a:rPr>
              <a:t>-Surprise</a:t>
            </a:r>
          </a:p>
          <a:p>
            <a:pPr marL="457200" lvl="1" indent="0">
              <a:buNone/>
            </a:pPr>
            <a:endParaRPr lang="en-US" b="1" dirty="0">
              <a:latin typeface="Athelas" panose="02000503000000020003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06254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85FC7FB-EF5B-E14B-B10C-4065BB3D5F5C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K-Means Clustering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0C8E44E-36C9-CC4B-AA44-AE699B16DC2C}"/>
              </a:ext>
            </a:extLst>
          </p:cNvPr>
          <p:cNvSpPr txBox="1">
            <a:spLocks/>
          </p:cNvSpPr>
          <p:nvPr/>
        </p:nvSpPr>
        <p:spPr>
          <a:xfrm>
            <a:off x="291636" y="2062341"/>
            <a:ext cx="9797973" cy="11290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“</a:t>
            </a:r>
            <a:r>
              <a:rPr lang="en-US" sz="3600" b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How many</a:t>
            </a:r>
            <a:r>
              <a:rPr lang="en-US" sz="3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 types of jokes are in this dataset?”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97C5EC-2C82-104C-8008-2E0E326AF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9" y="2777791"/>
            <a:ext cx="5098992" cy="358942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A119029-3FE9-1449-9B03-CF52975121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0436" y="2800350"/>
            <a:ext cx="5020717" cy="348878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4A5645BA-2115-B542-981A-3917F748631A}"/>
              </a:ext>
            </a:extLst>
          </p:cNvPr>
          <p:cNvGrpSpPr/>
          <p:nvPr/>
        </p:nvGrpSpPr>
        <p:grpSpPr>
          <a:xfrm>
            <a:off x="8743958" y="6959"/>
            <a:ext cx="3453064" cy="1798200"/>
            <a:chOff x="8743958" y="6959"/>
            <a:chExt cx="3453064" cy="179820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F7F3F70-001E-CA41-8779-FC8D99623F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822" t="7375" r="3903" b="8564"/>
            <a:stretch/>
          </p:blipFill>
          <p:spPr>
            <a:xfrm>
              <a:off x="8743958" y="6959"/>
              <a:ext cx="3453064" cy="179820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B9FADD4-A336-A742-89FC-55241A72B86D}"/>
                </a:ext>
              </a:extLst>
            </p:cNvPr>
            <p:cNvSpPr/>
            <p:nvPr/>
          </p:nvSpPr>
          <p:spPr>
            <a:xfrm>
              <a:off x="10458451" y="1241269"/>
              <a:ext cx="1157287" cy="2446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3983409-C2CF-8C4E-9DBC-E427B370B6EE}"/>
                </a:ext>
              </a:extLst>
            </p:cNvPr>
            <p:cNvSpPr/>
            <p:nvPr/>
          </p:nvSpPr>
          <p:spPr>
            <a:xfrm rot="2768493">
              <a:off x="10284621" y="1056677"/>
              <a:ext cx="347661" cy="1524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0462D9B-6554-A642-B7D7-65E415CA164D}"/>
              </a:ext>
            </a:extLst>
          </p:cNvPr>
          <p:cNvSpPr txBox="1"/>
          <p:nvPr/>
        </p:nvSpPr>
        <p:spPr>
          <a:xfrm>
            <a:off x="2359349" y="1532804"/>
            <a:ext cx="4619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Fix the x-axes, so you don’t have any fractions…</a:t>
            </a:r>
          </a:p>
        </p:txBody>
      </p:sp>
    </p:spTree>
    <p:extLst>
      <p:ext uri="{BB962C8B-B14F-4D97-AF65-F5344CB8AC3E}">
        <p14:creationId xmlns:p14="http://schemas.microsoft.com/office/powerpoint/2010/main" val="2789243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85FC7FB-EF5B-E14B-B10C-4065BB3D5F5C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K-Means Clustering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0C8E44E-36C9-CC4B-AA44-AE699B16DC2C}"/>
              </a:ext>
            </a:extLst>
          </p:cNvPr>
          <p:cNvSpPr txBox="1">
            <a:spLocks/>
          </p:cNvSpPr>
          <p:nvPr/>
        </p:nvSpPr>
        <p:spPr>
          <a:xfrm>
            <a:off x="291636" y="2062341"/>
            <a:ext cx="9797973" cy="11290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“</a:t>
            </a:r>
            <a:r>
              <a:rPr lang="en-US" sz="3600" b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How many</a:t>
            </a:r>
            <a:r>
              <a:rPr lang="en-US" sz="3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 types of jokes are in this dataset?”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97C5EC-2C82-104C-8008-2E0E326AF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9" y="2777791"/>
            <a:ext cx="5098992" cy="358942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A119029-3FE9-1449-9B03-CF52975121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0436" y="2800350"/>
            <a:ext cx="5020717" cy="3488784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E0493F9-4367-5F4D-9F87-3A1AA7BEECB1}"/>
              </a:ext>
            </a:extLst>
          </p:cNvPr>
          <p:cNvCxnSpPr/>
          <p:nvPr/>
        </p:nvCxnSpPr>
        <p:spPr>
          <a:xfrm>
            <a:off x="3328996" y="2877807"/>
            <a:ext cx="0" cy="3065797"/>
          </a:xfrm>
          <a:prstGeom prst="line">
            <a:avLst/>
          </a:prstGeom>
          <a:ln w="222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4CF87E3-B6EC-564A-8447-C7EEAEE7C2AD}"/>
              </a:ext>
            </a:extLst>
          </p:cNvPr>
          <p:cNvCxnSpPr/>
          <p:nvPr/>
        </p:nvCxnSpPr>
        <p:spPr>
          <a:xfrm>
            <a:off x="9053531" y="2830175"/>
            <a:ext cx="0" cy="3065797"/>
          </a:xfrm>
          <a:prstGeom prst="line">
            <a:avLst/>
          </a:prstGeom>
          <a:ln w="222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5D11CDD0-7D0A-1647-A6E8-B3AEBA90A23D}"/>
              </a:ext>
            </a:extLst>
          </p:cNvPr>
          <p:cNvGrpSpPr/>
          <p:nvPr/>
        </p:nvGrpSpPr>
        <p:grpSpPr>
          <a:xfrm>
            <a:off x="8743958" y="6959"/>
            <a:ext cx="3453064" cy="1798200"/>
            <a:chOff x="8743958" y="6959"/>
            <a:chExt cx="3453064" cy="17982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A881085-7DBE-0440-A686-9B7CA459F0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822" t="7375" r="3903" b="8564"/>
            <a:stretch/>
          </p:blipFill>
          <p:spPr>
            <a:xfrm>
              <a:off x="8743958" y="6959"/>
              <a:ext cx="3453064" cy="17982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D041A8B-75A9-F148-BE42-907E0BBCC492}"/>
                </a:ext>
              </a:extLst>
            </p:cNvPr>
            <p:cNvSpPr/>
            <p:nvPr/>
          </p:nvSpPr>
          <p:spPr>
            <a:xfrm>
              <a:off x="10458451" y="1241269"/>
              <a:ext cx="1157287" cy="244628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1E74197-B50F-1E46-8F14-FE02DE626710}"/>
                </a:ext>
              </a:extLst>
            </p:cNvPr>
            <p:cNvSpPr/>
            <p:nvPr/>
          </p:nvSpPr>
          <p:spPr>
            <a:xfrm rot="2768493">
              <a:off x="10284621" y="1056677"/>
              <a:ext cx="347661" cy="1524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9907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862F8-F05C-4042-8471-7E1693448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671" y="2450579"/>
            <a:ext cx="4581293" cy="4351338"/>
          </a:xfrm>
        </p:spPr>
        <p:txBody>
          <a:bodyPr>
            <a:normAutofit/>
          </a:bodyPr>
          <a:lstStyle/>
          <a:p>
            <a:r>
              <a:rPr lang="en-US" b="1" dirty="0">
                <a:latin typeface="Athelas" panose="02000503000000020003" pitchFamily="2" charset="77"/>
              </a:rPr>
              <a:t>Exclamations, nonsense words and words out of context</a:t>
            </a:r>
          </a:p>
          <a:p>
            <a:r>
              <a:rPr lang="en-US" b="1" dirty="0">
                <a:latin typeface="Athelas" panose="02000503000000020003" pitchFamily="2" charset="77"/>
              </a:rPr>
              <a:t>Non-US Nationalities</a:t>
            </a:r>
          </a:p>
          <a:p>
            <a:r>
              <a:rPr lang="en-US" b="1" dirty="0">
                <a:latin typeface="Athelas" panose="02000503000000020003" pitchFamily="2" charset="77"/>
              </a:rPr>
              <a:t>Family Drama</a:t>
            </a:r>
          </a:p>
          <a:p>
            <a:r>
              <a:rPr lang="en-US" b="1" dirty="0">
                <a:latin typeface="Athelas" panose="02000503000000020003" pitchFamily="2" charset="77"/>
              </a:rPr>
              <a:t>Jokes about religion</a:t>
            </a:r>
          </a:p>
          <a:p>
            <a:r>
              <a:rPr lang="en-US" b="1" dirty="0">
                <a:latin typeface="Athelas" panose="02000503000000020003" pitchFamily="2" charset="77"/>
              </a:rPr>
              <a:t>Children’s lives/children’s point of view</a:t>
            </a:r>
          </a:p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7A117BE-2D10-9A42-9794-D93957F4A8D7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LDA Joke Topics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2659DCF-9972-404C-981C-A5A145BDE4CB}"/>
              </a:ext>
            </a:extLst>
          </p:cNvPr>
          <p:cNvSpPr txBox="1">
            <a:spLocks/>
          </p:cNvSpPr>
          <p:nvPr/>
        </p:nvSpPr>
        <p:spPr>
          <a:xfrm>
            <a:off x="4964964" y="2907790"/>
            <a:ext cx="10515600" cy="40693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thelas" panose="02000503000000020003" pitchFamily="2" charset="77"/>
              </a:rPr>
              <a:t>Married life</a:t>
            </a:r>
          </a:p>
          <a:p>
            <a:r>
              <a:rPr lang="en-US" b="1" dirty="0">
                <a:latin typeface="Athelas" panose="02000503000000020003" pitchFamily="2" charset="77"/>
              </a:rPr>
              <a:t>Jokes about women</a:t>
            </a:r>
          </a:p>
          <a:p>
            <a:r>
              <a:rPr lang="en-US" b="1" dirty="0">
                <a:latin typeface="Athelas" panose="02000503000000020003" pitchFamily="2" charset="77"/>
              </a:rPr>
              <a:t>Jokes about education</a:t>
            </a:r>
          </a:p>
          <a:p>
            <a:r>
              <a:rPr lang="en-US" b="1" dirty="0">
                <a:latin typeface="Athelas" panose="02000503000000020003" pitchFamily="2" charset="77"/>
              </a:rPr>
              <a:t>Jokes about infidelity</a:t>
            </a:r>
          </a:p>
          <a:p>
            <a:r>
              <a:rPr lang="en-US" b="1" dirty="0">
                <a:latin typeface="Athelas" panose="02000503000000020003" pitchFamily="2" charset="77"/>
              </a:rPr>
              <a:t>“Screw in a lightbulb”</a:t>
            </a:r>
          </a:p>
          <a:p>
            <a:r>
              <a:rPr lang="en-US" b="1" dirty="0">
                <a:latin typeface="Athelas" panose="02000503000000020003" pitchFamily="2" charset="77"/>
              </a:rPr>
              <a:t>“Good News/Bad News”</a:t>
            </a:r>
          </a:p>
          <a:p>
            <a:endParaRPr lang="en-US" dirty="0"/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3A196566-7A6F-1946-8C4F-F5C1C42888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13690" y="100468"/>
            <a:ext cx="3852841" cy="312850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71549F1-0149-5245-A1AA-AF85B5EDD9FF}"/>
              </a:ext>
            </a:extLst>
          </p:cNvPr>
          <p:cNvSpPr txBox="1">
            <a:spLocks/>
          </p:cNvSpPr>
          <p:nvPr/>
        </p:nvSpPr>
        <p:spPr>
          <a:xfrm>
            <a:off x="834566" y="1743512"/>
            <a:ext cx="9797973" cy="11290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“What are these jokes </a:t>
            </a:r>
            <a:r>
              <a:rPr lang="en-US" sz="3600" b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about</a:t>
            </a:r>
            <a:r>
              <a:rPr lang="en-US" sz="3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?”</a:t>
            </a:r>
          </a:p>
        </p:txBody>
      </p:sp>
    </p:spTree>
    <p:extLst>
      <p:ext uri="{BB962C8B-B14F-4D97-AF65-F5344CB8AC3E}">
        <p14:creationId xmlns:p14="http://schemas.microsoft.com/office/powerpoint/2010/main" val="3257336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B7398-092E-7E4E-AA59-C9E7DE439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17" y="1060257"/>
            <a:ext cx="3496063" cy="2116952"/>
          </a:xfrm>
        </p:spPr>
        <p:txBody>
          <a:bodyPr>
            <a:normAutofit/>
          </a:bodyPr>
          <a:lstStyle/>
          <a:p>
            <a:r>
              <a:rPr lang="en-US" sz="3200" dirty="0"/>
              <a:t>“</a:t>
            </a:r>
            <a:r>
              <a:rPr lang="en-US" sz="3200" dirty="0">
                <a:latin typeface="Athelas" panose="02000503000000020003" pitchFamily="2" charset="77"/>
              </a:rPr>
              <a:t>How many does it take to screw in a lightbulb…”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C0AEB1-3180-A34F-984D-14C1EC8C31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65" r="921"/>
          <a:stretch/>
        </p:blipFill>
        <p:spPr>
          <a:xfrm>
            <a:off x="150386" y="2910468"/>
            <a:ext cx="7529813" cy="3762847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4DB56E49-99A3-674C-9D4D-AEC475BEE2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2" t="10806" r="448" b="1388"/>
          <a:stretch/>
        </p:blipFill>
        <p:spPr>
          <a:xfrm>
            <a:off x="8192303" y="175793"/>
            <a:ext cx="3812796" cy="190333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391560E-17FE-614A-B14E-C3EB67A62252}"/>
              </a:ext>
            </a:extLst>
          </p:cNvPr>
          <p:cNvSpPr txBox="1">
            <a:spLocks/>
          </p:cNvSpPr>
          <p:nvPr/>
        </p:nvSpPr>
        <p:spPr>
          <a:xfrm>
            <a:off x="291636" y="212766"/>
            <a:ext cx="11149515" cy="1114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thelas" panose="02000503000000020003" pitchFamily="2" charset="77"/>
              </a:rPr>
              <a:t>Literals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B77DCA-2DC4-094F-92D0-2C6E1FF45273}"/>
              </a:ext>
            </a:extLst>
          </p:cNvPr>
          <p:cNvCxnSpPr>
            <a:cxnSpLocks/>
          </p:cNvCxnSpPr>
          <p:nvPr/>
        </p:nvCxnSpPr>
        <p:spPr>
          <a:xfrm>
            <a:off x="7680199" y="4635191"/>
            <a:ext cx="45898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525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5190</TotalTime>
  <Words>426</Words>
  <Application>Microsoft Macintosh PowerPoint</Application>
  <PresentationFormat>Widescreen</PresentationFormat>
  <Paragraphs>95</Paragraphs>
  <Slides>24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Athelas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“How many does it take to screw in a lightbulb…”</vt:lpstr>
      <vt:lpstr>“How many does it take to screw in a lightbulb…”</vt:lpstr>
      <vt:lpstr>PowerPoint Presentation</vt:lpstr>
      <vt:lpstr>PowerPoint Presentation</vt:lpstr>
      <vt:lpstr>Married life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Non-US Nationalities</vt:lpstr>
      <vt:lpstr>PowerPoint Presentation</vt:lpstr>
      <vt:lpstr>Exclamations and out-of-context words</vt:lpstr>
      <vt:lpstr>Jokes abt religion</vt:lpstr>
      <vt:lpstr>Jokes about infedelity</vt:lpstr>
      <vt:lpstr>Jokes about education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4</dc:title>
  <dc:creator>Kaitlin Puryear</dc:creator>
  <cp:lastModifiedBy>Kaitlin Puryear</cp:lastModifiedBy>
  <cp:revision>65</cp:revision>
  <dcterms:created xsi:type="dcterms:W3CDTF">2018-03-08T04:34:11Z</dcterms:created>
  <dcterms:modified xsi:type="dcterms:W3CDTF">2018-03-13T03:46:30Z</dcterms:modified>
</cp:coreProperties>
</file>

<file path=docProps/thumbnail.jpeg>
</file>